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85" r:id="rId4"/>
  </p:sldMasterIdLst>
  <p:notesMasterIdLst>
    <p:notesMasterId r:id="rId23"/>
  </p:notesMasterIdLst>
  <p:handoutMasterIdLst>
    <p:handoutMasterId r:id="rId24"/>
  </p:handoutMasterIdLst>
  <p:sldIdLst>
    <p:sldId id="675" r:id="rId5"/>
    <p:sldId id="722" r:id="rId6"/>
    <p:sldId id="729" r:id="rId7"/>
    <p:sldId id="738" r:id="rId8"/>
    <p:sldId id="730" r:id="rId9"/>
    <p:sldId id="713" r:id="rId10"/>
    <p:sldId id="726" r:id="rId11"/>
    <p:sldId id="732" r:id="rId12"/>
    <p:sldId id="728" r:id="rId13"/>
    <p:sldId id="733" r:id="rId14"/>
    <p:sldId id="731" r:id="rId15"/>
    <p:sldId id="734" r:id="rId16"/>
    <p:sldId id="724" r:id="rId17"/>
    <p:sldId id="736" r:id="rId18"/>
    <p:sldId id="737" r:id="rId19"/>
    <p:sldId id="708" r:id="rId20"/>
    <p:sldId id="723" r:id="rId21"/>
    <p:sldId id="688" r:id="rId22"/>
  </p:sldIdLst>
  <p:sldSz cx="9144000" cy="6858000" type="screen4x3"/>
  <p:notesSz cx="9866313" cy="6735763"/>
  <p:embeddedFontLst>
    <p:embeddedFont>
      <p:font typeface="Cambria Math" panose="02040503050406030204" pitchFamily="18" charset="0"/>
      <p:regular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함초롬돋움" panose="020B0604000101010101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jhdjh@korea.edu" initials="d" lastIdx="1" clrIdx="0">
    <p:extLst>
      <p:ext uri="{19B8F6BF-5375-455C-9EA6-DF929625EA0E}">
        <p15:presenceInfo xmlns:p15="http://schemas.microsoft.com/office/powerpoint/2012/main" userId="djhdjh@korea.edu" providerId="None"/>
      </p:ext>
    </p:extLst>
  </p:cmAuthor>
  <p:cmAuthor id="2" name="도재형[ 학부재학 / 컴퓨터학과 ]" initials="도학/컴]" lastIdx="1" clrIdx="1">
    <p:extLst>
      <p:ext uri="{19B8F6BF-5375-455C-9EA6-DF929625EA0E}">
        <p15:presenceInfo xmlns:p15="http://schemas.microsoft.com/office/powerpoint/2012/main" userId="도재형[ 학부재학 / 컴퓨터학과 ]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49BB"/>
    <a:srgbClr val="FF5700"/>
    <a:srgbClr val="0000FF"/>
    <a:srgbClr val="FF0000"/>
    <a:srgbClr val="F17FE9"/>
    <a:srgbClr val="3B6A45"/>
    <a:srgbClr val="7F317D"/>
    <a:srgbClr val="EC4B3D"/>
    <a:srgbClr val="FFC9FF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5" autoAdjust="0"/>
    <p:restoredTop sz="92568" autoAdjust="0"/>
  </p:normalViewPr>
  <p:slideViewPr>
    <p:cSldViewPr snapToGrid="0">
      <p:cViewPr varScale="1">
        <p:scale>
          <a:sx n="88" d="100"/>
          <a:sy n="88" d="100"/>
        </p:scale>
        <p:origin x="1402" y="58"/>
      </p:cViewPr>
      <p:guideLst>
        <p:guide orient="horz" pos="2158"/>
        <p:guide pos="287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7733" y="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24D04-7639-4831-8EFB-E99592B700AC}" type="datetimeFigureOut">
              <a:rPr lang="ko-KR" altLang="en-US" smtClean="0"/>
              <a:t>2022-05-30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39762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7733" y="639762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CDE7B6-E1CA-4D43-BB3B-2407EE7A5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7462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248025" y="504825"/>
            <a:ext cx="3370263" cy="2527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8627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9F4262C-968C-4EE9-8164-CE16364706B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5644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399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669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54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22371" y="2093553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133371" y="3265934"/>
            <a:ext cx="6858000" cy="21602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600" b="0">
                <a:latin typeface="+mn-lt"/>
                <a:ea typeface="+mj-ea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ko-KR"/>
              <a:t>Author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10" name="직사각형 9"/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59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3268" y="152636"/>
            <a:ext cx="7886700" cy="588053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  <a:ea typeface="+mj-ea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0" y="782712"/>
            <a:ext cx="7200000" cy="54000"/>
            <a:chOff x="0" y="764704"/>
            <a:chExt cx="7200000" cy="54000"/>
          </a:xfrm>
        </p:grpSpPr>
        <p:sp>
          <p:nvSpPr>
            <p:cNvPr id="8" name="직사각형 7"/>
            <p:cNvSpPr/>
            <p:nvPr/>
          </p:nvSpPr>
          <p:spPr>
            <a:xfrm>
              <a:off x="0" y="764704"/>
              <a:ext cx="720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5751515" y="764704"/>
              <a:ext cx="72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5023030" y="764704"/>
              <a:ext cx="36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4654545" y="764704"/>
              <a:ext cx="18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7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521550" y="1088740"/>
            <a:ext cx="8100900" cy="5040312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1800" b="0">
                <a:latin typeface="+mn-lt"/>
                <a:ea typeface="+mn-ea"/>
                <a:cs typeface="Arial" panose="020B0604020202020204" pitchFamily="34" charset="0"/>
              </a:defRPr>
            </a:lvl1pPr>
            <a:lvl2pPr latinLnBrk="0">
              <a:defRPr sz="1600">
                <a:latin typeface="+mn-lt"/>
                <a:ea typeface="+mn-ea"/>
                <a:cs typeface="Arial" panose="020B0604020202020204" pitchFamily="34" charset="0"/>
              </a:defRPr>
            </a:lvl2pPr>
            <a:lvl3pPr latinLnBrk="0">
              <a:defRPr sz="1400">
                <a:latin typeface="+mn-lt"/>
                <a:ea typeface="+mn-ea"/>
                <a:cs typeface="Arial" panose="020B0604020202020204" pitchFamily="34" charset="0"/>
              </a:defRPr>
            </a:lvl3pPr>
            <a:lvl4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4pPr>
            <a:lvl5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ko-KR"/>
              <a:t>Contents</a:t>
            </a:r>
            <a:endParaRPr lang="ko-KR" altLang="en-US"/>
          </a:p>
          <a:p>
            <a:pPr lvl="1"/>
            <a:r>
              <a:rPr lang="en-US" altLang="ko-KR"/>
              <a:t>Second Contents</a:t>
            </a:r>
            <a:endParaRPr lang="ko-KR" altLang="en-US"/>
          </a:p>
          <a:p>
            <a:pPr lvl="2"/>
            <a:r>
              <a:rPr lang="en-US" altLang="ko-KR"/>
              <a:t>Third Contents</a:t>
            </a:r>
            <a:endParaRPr lang="ko-KR" altLang="en-US"/>
          </a:p>
          <a:p>
            <a:pPr lvl="3"/>
            <a:r>
              <a:rPr lang="en-US" altLang="ko-KR"/>
              <a:t>Fourth Contents</a:t>
            </a:r>
            <a:endParaRPr lang="ko-KR" altLang="en-US"/>
          </a:p>
          <a:p>
            <a:pPr lvl="4"/>
            <a:r>
              <a:rPr lang="en-US" altLang="ko-KR"/>
              <a:t>Fifth Contents</a:t>
            </a:r>
            <a:endParaRPr lang="ko-KR" altLang="en-US"/>
          </a:p>
        </p:txBody>
      </p:sp>
      <p:sp>
        <p:nvSpPr>
          <p:cNvPr id="14" name="슬라이드 번호 개체 틀 2">
            <a:extLst>
              <a:ext uri="{FF2B5EF4-FFF2-40B4-BE49-F238E27FC236}">
                <a16:creationId xmlns:a16="http://schemas.microsoft.com/office/drawing/2014/main" id="{D140823A-69AD-4D0E-A2C9-9CA6ADC518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76570" y="6485330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364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9A60737-A25A-4DFF-A124-1EC0100A5C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2371" y="2103078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1B3C130-E8E9-49E9-886D-94F8960E643B}"/>
              </a:ext>
            </a:extLst>
          </p:cNvPr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7EADA55-1873-4D50-A383-E64F13D81737}"/>
                </a:ext>
              </a:extLst>
            </p:cNvPr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A774F6-5171-4CE3-9412-5FC1E35308F1}"/>
                </a:ext>
              </a:extLst>
            </p:cNvPr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9550D14-A615-4DFF-BEE1-4128AE074C8A}"/>
                </a:ext>
              </a:extLst>
            </p:cNvPr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BF706AF-6E8A-46EC-B26B-120EFD8A6E3A}"/>
                </a:ext>
              </a:extLst>
            </p:cNvPr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9C0F5E6C-DD5D-421F-8FB3-CD27D5EC9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595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6597440"/>
            <a:ext cx="9144000" cy="2605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latin typeface="+mj-ea"/>
                <a:ea typeface="+mj-ea"/>
              </a:rPr>
              <a:t>Media Lab</a:t>
            </a:r>
            <a:endParaRPr lang="ko-KR" altLang="en-US" sz="1200">
              <a:latin typeface="+mj-ea"/>
              <a:ea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8676570" y="6398318"/>
            <a:ext cx="396000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4" name="직사각형 33"/>
          <p:cNvSpPr/>
          <p:nvPr userDrawn="1"/>
        </p:nvSpPr>
        <p:spPr>
          <a:xfrm>
            <a:off x="8694570" y="6416318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1000" b="1">
              <a:latin typeface="+mj-ea"/>
              <a:ea typeface="+mj-ea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8720189" y="6447742"/>
            <a:ext cx="110787" cy="1107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76570" y="6485330"/>
            <a:ext cx="378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93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</p:sldLayoutIdLst>
  <p:hf hd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150000"/>
        </a:lnSpc>
        <a:spcBef>
          <a:spcPts val="750"/>
        </a:spcBef>
        <a:buFont typeface="Wingdings" panose="05000000000000000000" pitchFamily="2" charset="2"/>
        <a:buChar char="§"/>
        <a:defRPr sz="21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mailto:2022.CG.TA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visualstudio.microsoft.com/ko/downloads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FA4143FF-47BD-4F41-95E3-78A3C63C6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371" y="2093553"/>
            <a:ext cx="8280000" cy="893874"/>
          </a:xfrm>
        </p:spPr>
        <p:txBody>
          <a:bodyPr/>
          <a:lstStyle/>
          <a:p>
            <a:pPr algn="l"/>
            <a:r>
              <a:rPr lang="en-US" altLang="ko-KR" sz="4000" dirty="0"/>
              <a:t>Homework 3</a:t>
            </a:r>
            <a:endParaRPr lang="ko-KR" altLang="en-US" sz="4000" dirty="0"/>
          </a:p>
        </p:txBody>
      </p:sp>
      <p:sp>
        <p:nvSpPr>
          <p:cNvPr id="11" name="부제목 10">
            <a:extLst>
              <a:ext uri="{FF2B5EF4-FFF2-40B4-BE49-F238E27FC236}">
                <a16:creationId xmlns:a16="http://schemas.microsoft.com/office/drawing/2014/main" id="{1B7EF4E0-8CD3-4332-96FF-AC05B7EFC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3475" y="3870326"/>
            <a:ext cx="6858000" cy="1555749"/>
          </a:xfrm>
        </p:spPr>
        <p:txBody>
          <a:bodyPr>
            <a:normAutofit/>
          </a:bodyPr>
          <a:lstStyle/>
          <a:p>
            <a:r>
              <a:rPr lang="en-US" altLang="ko-KR" sz="2000"/>
              <a:t>COSE331 Computer Graphics</a:t>
            </a:r>
            <a:endParaRPr lang="ko-KR" altLang="en-US" sz="200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1B0216-4BEA-4DA4-9004-EC8180B71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22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2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0DE4B41-C9E6-3F29-29DB-8F3B42C57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622" y="1126627"/>
            <a:ext cx="6368419" cy="4925387"/>
          </a:xfrm>
          <a:prstGeom prst="rect">
            <a:avLst/>
          </a:prstGeom>
        </p:spPr>
      </p:pic>
      <p:cxnSp>
        <p:nvCxnSpPr>
          <p:cNvPr id="10" name="Straight Arrow Connector 5">
            <a:extLst>
              <a:ext uri="{FF2B5EF4-FFF2-40B4-BE49-F238E27FC236}">
                <a16:creationId xmlns:a16="http://schemas.microsoft.com/office/drawing/2014/main" id="{9EAB1E26-9F68-D125-457D-CB236C1D11D1}"/>
              </a:ext>
            </a:extLst>
          </p:cNvPr>
          <p:cNvCxnSpPr>
            <a:cxnSpLocks/>
          </p:cNvCxnSpPr>
          <p:nvPr/>
        </p:nvCxnSpPr>
        <p:spPr>
          <a:xfrm>
            <a:off x="3439886" y="1558835"/>
            <a:ext cx="505096" cy="1207644"/>
          </a:xfrm>
          <a:prstGeom prst="straightConnector1">
            <a:avLst/>
          </a:prstGeom>
          <a:ln w="3175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720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3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bool </a:t>
            </a:r>
            <a:r>
              <a:rPr lang="en-US" altLang="ko-KR" dirty="0" err="1">
                <a:latin typeface="Consolas" panose="020B0609020204030204" pitchFamily="49" charset="0"/>
              </a:rPr>
              <a:t>is_lighted</a:t>
            </a:r>
            <a:r>
              <a:rPr lang="en-US" altLang="ko-KR" dirty="0">
                <a:latin typeface="Consolas" panose="020B0609020204030204" pitchFamily="49" charset="0"/>
              </a:rPr>
              <a:t>(vec3 eye)</a:t>
            </a:r>
          </a:p>
          <a:p>
            <a:pPr lvl="1"/>
            <a:r>
              <a:rPr lang="en-US" altLang="ko-KR" dirty="0"/>
              <a:t>Determine if the surface is in shadow.</a:t>
            </a:r>
          </a:p>
          <a:p>
            <a:pPr lvl="1"/>
            <a:r>
              <a:rPr lang="en-US" altLang="ko-KR" dirty="0"/>
              <a:t>Use the function </a:t>
            </a:r>
            <a:r>
              <a:rPr lang="en-US" altLang="ko-KR" dirty="0" err="1">
                <a:latin typeface="Consolas" panose="020B0609020204030204" pitchFamily="49" charset="0"/>
              </a:rPr>
              <a:t>get_closest_hit</a:t>
            </a:r>
            <a:r>
              <a:rPr lang="en-US" altLang="ko-KR" dirty="0"/>
              <a:t> to see if the shadow ray hit an object.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082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3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12</a:t>
            </a:fld>
            <a:endParaRPr lang="ko-KR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0B7D13A-525F-3922-6364-3C8416CDBDCC}"/>
              </a:ext>
            </a:extLst>
          </p:cNvPr>
          <p:cNvGrpSpPr/>
          <p:nvPr/>
        </p:nvGrpSpPr>
        <p:grpSpPr>
          <a:xfrm>
            <a:off x="1387790" y="1144473"/>
            <a:ext cx="6368419" cy="4928846"/>
            <a:chOff x="1387790" y="1144473"/>
            <a:chExt cx="6368419" cy="492884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822E628-9A58-D9A1-297D-0AEAF945A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7790" y="1144473"/>
              <a:ext cx="6368419" cy="4928846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A91247C-1A96-278F-B6B9-7AA33F9443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54500" y="4804284"/>
              <a:ext cx="477232" cy="1031366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48605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4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void </a:t>
            </a:r>
            <a:r>
              <a:rPr lang="en-US" altLang="ko-KR" dirty="0" err="1">
                <a:latin typeface="Consolas" panose="020B0609020204030204" pitchFamily="49" charset="0"/>
              </a:rPr>
              <a:t>construct_normal_map</a:t>
            </a:r>
            <a:r>
              <a:rPr lang="en-US" altLang="ko-KR" dirty="0"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latin typeface="Consolas" panose="020B0609020204030204" pitchFamily="49" charset="0"/>
              </a:rPr>
              <a:t>img_height</a:t>
            </a:r>
            <a:r>
              <a:rPr lang="en-US" altLang="ko-KR" dirty="0">
                <a:latin typeface="Consolas" panose="020B0609020204030204" pitchFamily="49" charset="0"/>
              </a:rPr>
              <a:t>, </a:t>
            </a:r>
            <a:r>
              <a:rPr lang="en-US" altLang="ko-KR" dirty="0" err="1">
                <a:latin typeface="Consolas" panose="020B0609020204030204" pitchFamily="49" charset="0"/>
              </a:rPr>
              <a:t>img_normal</a:t>
            </a:r>
            <a:r>
              <a:rPr lang="en-US" altLang="ko-KR" dirty="0"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altLang="ko-KR" dirty="0"/>
              <a:t>Construct a normal map from height map.</a:t>
            </a:r>
          </a:p>
          <a:p>
            <a:pPr lvl="1"/>
            <a:r>
              <a:rPr lang="en-US" altLang="ko-KR" dirty="0"/>
              <a:t>Height map, a grayscale image, is loaded from ./res/height_map.png to </a:t>
            </a:r>
            <a:r>
              <a:rPr lang="en-US" altLang="ko-KR" dirty="0" err="1">
                <a:latin typeface="Consolas" panose="020B0609020204030204" pitchFamily="49" charset="0"/>
              </a:rPr>
              <a:t>img_height</a:t>
            </a:r>
            <a:r>
              <a:rPr lang="en-US" altLang="ko-KR" dirty="0"/>
              <a:t> as RGB vector. Note that the RGB values are scaled between 0 and 1.</a:t>
            </a:r>
          </a:p>
          <a:p>
            <a:pPr lvl="1"/>
            <a:r>
              <a:rPr lang="en-US" altLang="ko-KR" dirty="0"/>
              <a:t>Save the normal map in </a:t>
            </a:r>
            <a:r>
              <a:rPr lang="en-US" altLang="ko-KR" dirty="0" err="1">
                <a:latin typeface="Consolas" panose="020B0609020204030204" pitchFamily="49" charset="0"/>
              </a:rPr>
              <a:t>img_normal</a:t>
            </a:r>
            <a:r>
              <a:rPr lang="en-US" altLang="ko-KR" dirty="0"/>
              <a:t>.</a:t>
            </a:r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886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4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You can modify </a:t>
            </a:r>
            <a:r>
              <a:rPr lang="en-US" altLang="ko-KR" dirty="0">
                <a:latin typeface="Consolas" panose="020B0609020204030204" pitchFamily="49" charset="0"/>
              </a:rPr>
              <a:t>WINDOW_WIDTH</a:t>
            </a:r>
            <a:r>
              <a:rPr lang="en-US" altLang="ko-KR" dirty="0"/>
              <a:t> and </a:t>
            </a:r>
            <a:r>
              <a:rPr lang="en-US" altLang="ko-KR" dirty="0">
                <a:latin typeface="Consolas" panose="020B0609020204030204" pitchFamily="49" charset="0"/>
              </a:rPr>
              <a:t>WINDOW_HEIGHT</a:t>
            </a:r>
            <a:r>
              <a:rPr lang="en-US" altLang="ko-KR" dirty="0"/>
              <a:t> to get a higher resolution image.</a:t>
            </a:r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14</a:t>
            </a:fld>
            <a:endParaRPr lang="ko-KR" alt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A08D9BE-A56F-1924-D6ED-85881CC7CD37}"/>
              </a:ext>
            </a:extLst>
          </p:cNvPr>
          <p:cNvGrpSpPr/>
          <p:nvPr/>
        </p:nvGrpSpPr>
        <p:grpSpPr>
          <a:xfrm>
            <a:off x="278430" y="1544542"/>
            <a:ext cx="8587139" cy="2542364"/>
            <a:chOff x="278431" y="2154142"/>
            <a:chExt cx="8587139" cy="254236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6221422-0EE9-67D0-5F76-D90FC0F917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881" t="51574" r="31984" b="37500"/>
            <a:stretch/>
          </p:blipFill>
          <p:spPr>
            <a:xfrm>
              <a:off x="4922751" y="2154142"/>
              <a:ext cx="3942819" cy="254236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F9C072E-1D62-9BFA-C41E-3A9A1B5F88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60" t="52109" r="33216" b="38152"/>
            <a:stretch/>
          </p:blipFill>
          <p:spPr>
            <a:xfrm>
              <a:off x="278431" y="2161494"/>
              <a:ext cx="3942819" cy="2535012"/>
            </a:xfrm>
            <a:prstGeom prst="rect">
              <a:avLst/>
            </a:prstGeom>
          </p:spPr>
        </p:pic>
        <p:sp>
          <p:nvSpPr>
            <p:cNvPr id="8" name="화살표: 오른쪽 20">
              <a:extLst>
                <a:ext uri="{FF2B5EF4-FFF2-40B4-BE49-F238E27FC236}">
                  <a16:creationId xmlns:a16="http://schemas.microsoft.com/office/drawing/2014/main" id="{59A4A268-033F-70B1-2DEC-B4CDEE3CCEF5}"/>
                </a:ext>
              </a:extLst>
            </p:cNvPr>
            <p:cNvSpPr/>
            <p:nvPr/>
          </p:nvSpPr>
          <p:spPr>
            <a:xfrm>
              <a:off x="4390785" y="3310660"/>
              <a:ext cx="362430" cy="22932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67AE005B-900D-E078-0535-518AA89A55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46640" y="4016884"/>
              <a:ext cx="627692" cy="409066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92FA8969-CA79-026B-F82F-1681E1DFBF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24990" y="3972434"/>
              <a:ext cx="627692" cy="409066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3850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DD3AF-1142-E09A-634B-271D2D8B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58C7E-92A1-CB57-7A66-5ED8AFB0CF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15</a:t>
            </a:fld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DC5DAC7-B013-463B-DF31-97492D58348A}"/>
              </a:ext>
            </a:extLst>
          </p:cNvPr>
          <p:cNvGrpSpPr/>
          <p:nvPr/>
        </p:nvGrpSpPr>
        <p:grpSpPr>
          <a:xfrm>
            <a:off x="494490" y="2116818"/>
            <a:ext cx="8160568" cy="2841587"/>
            <a:chOff x="494490" y="2116818"/>
            <a:chExt cx="8160568" cy="2841587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5E2182F-D97E-21E7-E715-CA80117BA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80950" y="2116818"/>
              <a:ext cx="3674108" cy="284158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ACBF8E7-24BC-6176-7EC9-A3D2EF3BE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490" y="2116820"/>
              <a:ext cx="3668562" cy="2841585"/>
            </a:xfrm>
            <a:prstGeom prst="rect">
              <a:avLst/>
            </a:prstGeom>
          </p:spPr>
        </p:pic>
        <p:sp>
          <p:nvSpPr>
            <p:cNvPr id="8" name="화살표: 오른쪽 20">
              <a:extLst>
                <a:ext uri="{FF2B5EF4-FFF2-40B4-BE49-F238E27FC236}">
                  <a16:creationId xmlns:a16="http://schemas.microsoft.com/office/drawing/2014/main" id="{C763315B-98B2-130E-8C82-15A8FC72964F}"/>
                </a:ext>
              </a:extLst>
            </p:cNvPr>
            <p:cNvSpPr/>
            <p:nvPr/>
          </p:nvSpPr>
          <p:spPr>
            <a:xfrm>
              <a:off x="4404639" y="3422950"/>
              <a:ext cx="362430" cy="22932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55146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struct </a:t>
            </a:r>
            <a:r>
              <a:rPr lang="en-US" altLang="ko-KR" dirty="0" err="1"/>
              <a:t>HitData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bool </a:t>
            </a:r>
            <a:r>
              <a:rPr lang="en-US" altLang="ko-KR" dirty="0" err="1">
                <a:latin typeface="Consolas" panose="020B0609020204030204" pitchFamily="49" charset="0"/>
              </a:rPr>
              <a:t>is_hit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/>
              <a:t>False if the ray hit nothing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vec3 position</a:t>
            </a:r>
          </a:p>
          <a:p>
            <a:pPr lvl="1"/>
            <a:r>
              <a:rPr lang="en-US" altLang="ko-KR" dirty="0"/>
              <a:t>Position of the closest hit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vec3 normal</a:t>
            </a:r>
          </a:p>
          <a:p>
            <a:pPr lvl="1"/>
            <a:r>
              <a:rPr lang="en-US" altLang="ko-KR" dirty="0"/>
              <a:t>Normal vector of the hit surface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float t</a:t>
            </a:r>
          </a:p>
          <a:p>
            <a:pPr lvl="1"/>
            <a:r>
              <a:rPr lang="en-US" altLang="ko-KR" dirty="0"/>
              <a:t>Distance from the ray origin to the hit position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bool </a:t>
            </a:r>
            <a:r>
              <a:rPr lang="en-US" altLang="ko-KR" dirty="0" err="1">
                <a:latin typeface="Consolas" panose="020B0609020204030204" pitchFamily="49" charset="0"/>
              </a:rPr>
              <a:t>is_front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/>
              <a:t>True if the ray hit the front face of the object, false when it hit the back face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int </a:t>
            </a:r>
            <a:r>
              <a:rPr lang="en-US" altLang="ko-KR" dirty="0" err="1">
                <a:latin typeface="Consolas" panose="020B0609020204030204" pitchFamily="49" charset="0"/>
              </a:rPr>
              <a:t>object_index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/>
              <a:t>ID of the hit object; 0~12 for spheres, 100 for floor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4413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struct material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vec3 color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float diffuse, ambient, specular</a:t>
            </a:r>
          </a:p>
          <a:p>
            <a:pPr lvl="1"/>
            <a:r>
              <a:rPr lang="en-US" altLang="ko-KR" dirty="0"/>
              <a:t>Variables used in </a:t>
            </a:r>
            <a:r>
              <a:rPr lang="en-US" altLang="ko-KR" dirty="0" err="1"/>
              <a:t>Phong</a:t>
            </a:r>
            <a:r>
              <a:rPr lang="en-US" altLang="ko-KR" dirty="0"/>
              <a:t> shading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float n</a:t>
            </a:r>
          </a:p>
          <a:p>
            <a:pPr lvl="1"/>
            <a:r>
              <a:rPr lang="en-US" altLang="ko-KR" dirty="0"/>
              <a:t>Refractive index of the material (see page 9)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float reflection, refraction</a:t>
            </a:r>
          </a:p>
          <a:p>
            <a:pPr lvl="1"/>
            <a:r>
              <a:rPr lang="en-US" altLang="ko-KR" dirty="0"/>
              <a:t>Specular reflectance coefficient and transmission coefficient of the material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415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9A0A6-3AEB-437E-9DBA-315A9F77B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Submission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0D221C-057A-478B-8E94-594755AC54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Deadline</a:t>
            </a:r>
          </a:p>
          <a:p>
            <a:pPr lvl="1"/>
            <a:r>
              <a:rPr lang="en-US" altLang="ko-KR" dirty="0"/>
              <a:t>June 13 (Mon) 14:00</a:t>
            </a:r>
          </a:p>
          <a:p>
            <a:r>
              <a:rPr lang="en-US" altLang="ko-KR" dirty="0"/>
              <a:t>Submission files</a:t>
            </a:r>
          </a:p>
          <a:p>
            <a:pPr lvl="1"/>
            <a:r>
              <a:rPr lang="en-US" altLang="ko-KR" dirty="0"/>
              <a:t>Rename the file Renderer.cpp to {student_id}_{name}.cpp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Please follow the submission format!!</a:t>
            </a:r>
          </a:p>
          <a:p>
            <a:r>
              <a:rPr lang="en-US" altLang="ko-KR" dirty="0"/>
              <a:t>Submission to Blackboard</a:t>
            </a:r>
          </a:p>
          <a:p>
            <a:r>
              <a:rPr lang="en-US" altLang="ko-KR" dirty="0"/>
              <a:t>Contact</a:t>
            </a:r>
          </a:p>
          <a:p>
            <a:pPr lvl="1"/>
            <a:r>
              <a:rPr lang="en-US" altLang="ko-KR" dirty="0"/>
              <a:t>TA email: </a:t>
            </a:r>
            <a:r>
              <a:rPr lang="en-US" altLang="ko-KR" dirty="0">
                <a:hlinkClick r:id="rId2"/>
              </a:rPr>
              <a:t>2022.CG.TA@gmail.com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01DB46-9331-4E42-8E96-251F69A29F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664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A5EA5-D118-D2A9-FC52-E729FFD3C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Goal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E6EE2-D430-7CD5-4C9D-6DBC476B2F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Render spheres of various materials using ray tracing technique.</a:t>
            </a:r>
          </a:p>
          <a:p>
            <a:pPr lvl="1"/>
            <a:r>
              <a:rPr lang="en-US" altLang="ko-KR" dirty="0"/>
              <a:t>Calculate reflection ray, refraction ray, shadow ray</a:t>
            </a:r>
          </a:p>
          <a:p>
            <a:r>
              <a:rPr lang="en-US" altLang="ko-KR" dirty="0"/>
              <a:t>Construct a normal map to shade the floor.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02C98F-08CD-2675-7E31-5F0F323965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2</a:t>
            </a:fld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D9F95B8-E480-E2C0-318A-EE4D011E1131}"/>
              </a:ext>
            </a:extLst>
          </p:cNvPr>
          <p:cNvGrpSpPr/>
          <p:nvPr/>
        </p:nvGrpSpPr>
        <p:grpSpPr>
          <a:xfrm>
            <a:off x="491716" y="2927673"/>
            <a:ext cx="8160568" cy="2841587"/>
            <a:chOff x="494490" y="2116818"/>
            <a:chExt cx="8160568" cy="2841587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F512AE4-01DD-F2E5-39AE-8B909FB21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80950" y="2116818"/>
              <a:ext cx="3674108" cy="2841585"/>
            </a:xfrm>
            <a:prstGeom prst="rect">
              <a:avLst/>
            </a:prstGeom>
          </p:spPr>
        </p:pic>
        <p:pic>
          <p:nvPicPr>
            <p:cNvPr id="11" name="Picture 6">
              <a:extLst>
                <a:ext uri="{FF2B5EF4-FFF2-40B4-BE49-F238E27FC236}">
                  <a16:creationId xmlns:a16="http://schemas.microsoft.com/office/drawing/2014/main" id="{7A3E68FC-9879-02B1-0AF7-069F8DEC7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490" y="2116820"/>
              <a:ext cx="3668562" cy="2841585"/>
            </a:xfrm>
            <a:prstGeom prst="rect">
              <a:avLst/>
            </a:prstGeom>
          </p:spPr>
        </p:pic>
        <p:sp>
          <p:nvSpPr>
            <p:cNvPr id="12" name="화살표: 오른쪽 20">
              <a:extLst>
                <a:ext uri="{FF2B5EF4-FFF2-40B4-BE49-F238E27FC236}">
                  <a16:creationId xmlns:a16="http://schemas.microsoft.com/office/drawing/2014/main" id="{E6052492-33C9-018C-3297-CFEE78A96BC3}"/>
                </a:ext>
              </a:extLst>
            </p:cNvPr>
            <p:cNvSpPr/>
            <p:nvPr/>
          </p:nvSpPr>
          <p:spPr>
            <a:xfrm>
              <a:off x="4404639" y="3422950"/>
              <a:ext cx="362430" cy="22932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19362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28D6F-9F63-E3A7-A1C7-559A5B83E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Visual Studio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90C16-B0C0-5F47-A07C-B40814A29B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https://visualstudio.microsoft.com/ko/downloads/</a:t>
            </a:r>
            <a:endParaRPr lang="en-US" altLang="ko-KR" dirty="0"/>
          </a:p>
          <a:p>
            <a:r>
              <a:rPr lang="en-US" altLang="ko-KR" dirty="0"/>
              <a:t>Visual Studio for C++ is not run on macOS. We highly recommend using Windows device for HW3, contact TAs if you need help.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63B2AB-A18A-BE50-76D1-B72AAF5C99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3</a:t>
            </a:fld>
            <a:endParaRPr lang="ko-KR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9F6568E-F40B-829E-E61B-D86BD43CDC84}"/>
              </a:ext>
            </a:extLst>
          </p:cNvPr>
          <p:cNvGrpSpPr/>
          <p:nvPr/>
        </p:nvGrpSpPr>
        <p:grpSpPr>
          <a:xfrm>
            <a:off x="1675067" y="2707004"/>
            <a:ext cx="5510469" cy="3493500"/>
            <a:chOff x="1462609" y="2577618"/>
            <a:chExt cx="6218782" cy="390771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0B187AB-2281-D8B2-4DB1-30DB6A33EE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981"/>
            <a:stretch/>
          </p:blipFill>
          <p:spPr>
            <a:xfrm>
              <a:off x="1462609" y="2577618"/>
              <a:ext cx="6218782" cy="3907712"/>
            </a:xfrm>
            <a:prstGeom prst="rect">
              <a:avLst/>
            </a:prstGeom>
          </p:spPr>
        </p:pic>
        <p:sp>
          <p:nvSpPr>
            <p:cNvPr id="7" name="직사각형 11">
              <a:extLst>
                <a:ext uri="{FF2B5EF4-FFF2-40B4-BE49-F238E27FC236}">
                  <a16:creationId xmlns:a16="http://schemas.microsoft.com/office/drawing/2014/main" id="{2568BD75-2801-C1AD-73A4-585A42F6BC5F}"/>
                </a:ext>
              </a:extLst>
            </p:cNvPr>
            <p:cNvSpPr/>
            <p:nvPr/>
          </p:nvSpPr>
          <p:spPr>
            <a:xfrm>
              <a:off x="3153747" y="3023119"/>
              <a:ext cx="989045" cy="85219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899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6E2AD-41AE-85ED-6584-981EF2A25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Visual Studio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16D24-CADD-238D-FB05-ED3B223DFB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Open the VS solution file (Homework3.sln)</a:t>
            </a:r>
            <a:endParaRPr lang="ko-KR" altLang="en-US" dirty="0"/>
          </a:p>
          <a:p>
            <a:r>
              <a:rPr lang="en-US" altLang="ko-KR" dirty="0"/>
              <a:t>Change</a:t>
            </a:r>
            <a:r>
              <a:rPr lang="ko-KR" altLang="en-US" dirty="0"/>
              <a:t> </a:t>
            </a:r>
            <a:r>
              <a:rPr lang="en-US" altLang="ko-KR" dirty="0"/>
              <a:t>the</a:t>
            </a:r>
            <a:r>
              <a:rPr lang="ko-KR" altLang="en-US" dirty="0"/>
              <a:t> </a:t>
            </a:r>
            <a:r>
              <a:rPr lang="en-US" altLang="ko-KR" dirty="0"/>
              <a:t>build</a:t>
            </a:r>
            <a:r>
              <a:rPr lang="ko-KR" altLang="en-US" dirty="0"/>
              <a:t> </a:t>
            </a:r>
            <a:r>
              <a:rPr lang="en-US" altLang="ko-KR" dirty="0"/>
              <a:t>configuration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Release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E29DFA-61F8-DF93-40D4-5C2220B49D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4</a:t>
            </a:fld>
            <a:endParaRPr lang="ko-KR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ED016EE-5C9D-C4FF-50CC-DF3105354808}"/>
              </a:ext>
            </a:extLst>
          </p:cNvPr>
          <p:cNvGrpSpPr/>
          <p:nvPr/>
        </p:nvGrpSpPr>
        <p:grpSpPr>
          <a:xfrm>
            <a:off x="1796805" y="2649537"/>
            <a:ext cx="4619625" cy="3209925"/>
            <a:chOff x="3627437" y="2840037"/>
            <a:chExt cx="4619625" cy="320992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87A5D87-B8C0-C588-9319-BE358E893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27437" y="2840037"/>
              <a:ext cx="4619625" cy="3209925"/>
            </a:xfrm>
            <a:prstGeom prst="rect">
              <a:avLst/>
            </a:prstGeom>
          </p:spPr>
        </p:pic>
        <p:sp>
          <p:nvSpPr>
            <p:cNvPr id="7" name="직사각형 11">
              <a:extLst>
                <a:ext uri="{FF2B5EF4-FFF2-40B4-BE49-F238E27FC236}">
                  <a16:creationId xmlns:a16="http://schemas.microsoft.com/office/drawing/2014/main" id="{C8C8275D-FBD5-C2B8-F323-8475736ED694}"/>
                </a:ext>
              </a:extLst>
            </p:cNvPr>
            <p:cNvSpPr/>
            <p:nvPr/>
          </p:nvSpPr>
          <p:spPr>
            <a:xfrm>
              <a:off x="6229350" y="3526015"/>
              <a:ext cx="831850" cy="233185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48157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E7B2A-3DA5-A417-E989-5F54B164D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Ray Tracing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1A268-5E5D-E3FE-2DA8-1CD8E200A8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vec3 </a:t>
            </a:r>
            <a:r>
              <a:rPr lang="en-US" altLang="ko-KR" dirty="0" err="1">
                <a:latin typeface="Consolas" panose="020B0609020204030204" pitchFamily="49" charset="0"/>
              </a:rPr>
              <a:t>get_color</a:t>
            </a:r>
            <a:r>
              <a:rPr lang="en-US" altLang="ko-KR" dirty="0">
                <a:latin typeface="Consolas" panose="020B0609020204030204" pitchFamily="49" charset="0"/>
              </a:rPr>
              <a:t>(int depth, vec3 eye, vec3 ray)</a:t>
            </a:r>
          </a:p>
          <a:p>
            <a:r>
              <a:rPr lang="en-US" altLang="ko-KR" dirty="0"/>
              <a:t>Sums three ray colors: reflection ray, refraction ray, shadow ray.</a:t>
            </a:r>
          </a:p>
          <a:p>
            <a:r>
              <a:rPr lang="en-US" altLang="ko-KR" dirty="0"/>
              <a:t>Then the result is multiplied piecewise with the shaded color, making a color bias.</a:t>
            </a:r>
          </a:p>
          <a:p>
            <a:pPr marL="0" indent="0">
              <a:buNone/>
            </a:pPr>
            <a:r>
              <a:rPr lang="en-US" altLang="ko-KR" dirty="0"/>
              <a:t>   (The code for this part is provided.)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1A2D1-8BDC-137C-CE40-8C27ECF1B6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F33CAC-88B3-4E04-B7CE-B7DA4B21D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924" y="3309896"/>
            <a:ext cx="4755387" cy="2981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091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Problems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Fill in some empty functions in Renderer.cpp file.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vec3 </a:t>
            </a:r>
            <a:r>
              <a:rPr lang="en-US" altLang="ko-KR" dirty="0" err="1">
                <a:latin typeface="Consolas" panose="020B0609020204030204" pitchFamily="49" charset="0"/>
              </a:rPr>
              <a:t>get_reflection_ray</a:t>
            </a:r>
            <a:r>
              <a:rPr lang="en-US" altLang="ko-KR" dirty="0">
                <a:latin typeface="Consolas" panose="020B0609020204030204" pitchFamily="49" charset="0"/>
              </a:rPr>
              <a:t>(vec3 </a:t>
            </a:r>
            <a:r>
              <a:rPr lang="en-US" altLang="ko-KR" dirty="0" err="1">
                <a:latin typeface="Consolas" panose="020B0609020204030204" pitchFamily="49" charset="0"/>
              </a:rPr>
              <a:t>input_ray</a:t>
            </a:r>
            <a:r>
              <a:rPr lang="en-US" altLang="ko-KR" dirty="0">
                <a:latin typeface="Consolas" panose="020B0609020204030204" pitchFamily="49" charset="0"/>
              </a:rPr>
              <a:t>, </a:t>
            </a:r>
            <a:r>
              <a:rPr lang="en-US" altLang="ko-KR" dirty="0" err="1">
                <a:latin typeface="Consolas" panose="020B0609020204030204" pitchFamily="49" charset="0"/>
              </a:rPr>
              <a:t>HitData</a:t>
            </a:r>
            <a:r>
              <a:rPr lang="en-US" altLang="ko-KR" dirty="0">
                <a:latin typeface="Consolas" panose="020B0609020204030204" pitchFamily="49" charset="0"/>
              </a:rPr>
              <a:t> hit)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vec3 </a:t>
            </a:r>
            <a:r>
              <a:rPr lang="en-US" altLang="ko-KR" dirty="0" err="1">
                <a:latin typeface="Consolas" panose="020B0609020204030204" pitchFamily="49" charset="0"/>
              </a:rPr>
              <a:t>get_refraction_ray</a:t>
            </a:r>
            <a:r>
              <a:rPr lang="en-US" altLang="ko-KR" dirty="0">
                <a:latin typeface="Consolas" panose="020B0609020204030204" pitchFamily="49" charset="0"/>
              </a:rPr>
              <a:t>(vec3 </a:t>
            </a:r>
            <a:r>
              <a:rPr lang="en-US" altLang="ko-KR" dirty="0" err="1">
                <a:latin typeface="Consolas" panose="020B0609020204030204" pitchFamily="49" charset="0"/>
              </a:rPr>
              <a:t>input_ray</a:t>
            </a:r>
            <a:r>
              <a:rPr lang="en-US" altLang="ko-KR" dirty="0">
                <a:latin typeface="Consolas" panose="020B0609020204030204" pitchFamily="49" charset="0"/>
              </a:rPr>
              <a:t>, </a:t>
            </a:r>
            <a:r>
              <a:rPr lang="en-US" altLang="ko-KR" dirty="0" err="1">
                <a:latin typeface="Consolas" panose="020B0609020204030204" pitchFamily="49" charset="0"/>
              </a:rPr>
              <a:t>HitData</a:t>
            </a:r>
            <a:r>
              <a:rPr lang="en-US" altLang="ko-KR" dirty="0">
                <a:latin typeface="Consolas" panose="020B0609020204030204" pitchFamily="49" charset="0"/>
              </a:rPr>
              <a:t> hit, Material m)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bool </a:t>
            </a:r>
            <a:r>
              <a:rPr lang="en-US" altLang="ko-KR" dirty="0" err="1">
                <a:latin typeface="Consolas" panose="020B0609020204030204" pitchFamily="49" charset="0"/>
              </a:rPr>
              <a:t>is_lighted</a:t>
            </a:r>
            <a:r>
              <a:rPr lang="en-US" altLang="ko-KR" dirty="0">
                <a:latin typeface="Consolas" panose="020B0609020204030204" pitchFamily="49" charset="0"/>
              </a:rPr>
              <a:t>(vec3 eye)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void </a:t>
            </a:r>
            <a:r>
              <a:rPr lang="en-US" altLang="ko-KR" dirty="0" err="1">
                <a:latin typeface="Consolas" panose="020B0609020204030204" pitchFamily="49" charset="0"/>
              </a:rPr>
              <a:t>construct_normal_map</a:t>
            </a:r>
            <a:r>
              <a:rPr lang="en-US" altLang="ko-KR" dirty="0"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latin typeface="Consolas" panose="020B0609020204030204" pitchFamily="49" charset="0"/>
              </a:rPr>
              <a:t>img_height</a:t>
            </a:r>
            <a:r>
              <a:rPr lang="en-US" altLang="ko-KR" dirty="0">
                <a:latin typeface="Consolas" panose="020B0609020204030204" pitchFamily="49" charset="0"/>
              </a:rPr>
              <a:t>, </a:t>
            </a:r>
            <a:r>
              <a:rPr lang="en-US" altLang="ko-KR" dirty="0" err="1">
                <a:latin typeface="Consolas" panose="020B0609020204030204" pitchFamily="49" charset="0"/>
              </a:rPr>
              <a:t>img_normal</a:t>
            </a:r>
            <a:r>
              <a:rPr lang="en-US" altLang="ko-KR" dirty="0">
                <a:latin typeface="Consolas" panose="020B0609020204030204" pitchFamily="49" charset="0"/>
              </a:rPr>
              <a:t>)</a:t>
            </a:r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36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1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vec3 </a:t>
            </a:r>
            <a:r>
              <a:rPr lang="en-US" altLang="ko-KR" dirty="0" err="1">
                <a:latin typeface="Consolas" panose="020B0609020204030204" pitchFamily="49" charset="0"/>
              </a:rPr>
              <a:t>get_reflection_ray</a:t>
            </a:r>
            <a:r>
              <a:rPr lang="en-US" altLang="ko-KR" dirty="0">
                <a:latin typeface="Consolas" panose="020B0609020204030204" pitchFamily="49" charset="0"/>
              </a:rPr>
              <a:t>(vec3 </a:t>
            </a:r>
            <a:r>
              <a:rPr lang="en-US" altLang="ko-KR" dirty="0" err="1">
                <a:latin typeface="Consolas" panose="020B0609020204030204" pitchFamily="49" charset="0"/>
              </a:rPr>
              <a:t>input_ray</a:t>
            </a:r>
            <a:r>
              <a:rPr lang="en-US" altLang="ko-KR" dirty="0">
                <a:latin typeface="Consolas" panose="020B0609020204030204" pitchFamily="49" charset="0"/>
              </a:rPr>
              <a:t>, </a:t>
            </a:r>
            <a:r>
              <a:rPr lang="en-US" altLang="ko-KR" dirty="0" err="1">
                <a:latin typeface="Consolas" panose="020B0609020204030204" pitchFamily="49" charset="0"/>
              </a:rPr>
              <a:t>HitData</a:t>
            </a:r>
            <a:r>
              <a:rPr lang="en-US" altLang="ko-KR" dirty="0">
                <a:latin typeface="Consolas" panose="020B0609020204030204" pitchFamily="49" charset="0"/>
              </a:rPr>
              <a:t> hit)</a:t>
            </a:r>
          </a:p>
          <a:p>
            <a:pPr lvl="1"/>
            <a:r>
              <a:rPr lang="en-US" altLang="ko-KR" dirty="0"/>
              <a:t>Calculate the reflection ray.</a:t>
            </a:r>
          </a:p>
          <a:p>
            <a:pPr lvl="1"/>
            <a:r>
              <a:rPr lang="en-US" altLang="ko-KR" dirty="0"/>
              <a:t>Primary ray incident data is stored in </a:t>
            </a:r>
            <a:r>
              <a:rPr lang="en-US" altLang="ko-KR" dirty="0" err="1"/>
              <a:t>HitData</a:t>
            </a:r>
            <a:r>
              <a:rPr lang="en-US" altLang="ko-KR" dirty="0"/>
              <a:t>. (see page 16)</a:t>
            </a:r>
          </a:p>
          <a:p>
            <a:pPr lvl="1"/>
            <a:r>
              <a:rPr lang="en-US" altLang="ko-KR" dirty="0"/>
              <a:t>The returned vector must be normalized.</a:t>
            </a:r>
          </a:p>
          <a:p>
            <a:pPr marL="0" indent="0">
              <a:buNone/>
            </a:pPr>
            <a:endParaRPr lang="en-US" altLang="ko-KR" dirty="0"/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158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1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8</a:t>
            </a:fld>
            <a:endParaRPr lang="ko-KR" alt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60CA394-5692-9F74-02A4-80FF6915F225}"/>
              </a:ext>
            </a:extLst>
          </p:cNvPr>
          <p:cNvGrpSpPr/>
          <p:nvPr/>
        </p:nvGrpSpPr>
        <p:grpSpPr>
          <a:xfrm>
            <a:off x="1387790" y="1146202"/>
            <a:ext cx="6368419" cy="4925388"/>
            <a:chOff x="1530042" y="1423702"/>
            <a:chExt cx="6083915" cy="4705350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A5DB529-96FA-0173-D4F3-AC20F6D14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0042" y="1423702"/>
              <a:ext cx="6083915" cy="4705350"/>
            </a:xfrm>
            <a:prstGeom prst="rect">
              <a:avLst/>
            </a:prstGeom>
          </p:spPr>
        </p:pic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2DF917B0-8293-07E7-E953-8C14C20341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54700" y="1980121"/>
              <a:ext cx="438150" cy="1628775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97510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어두운이(가) 표시된 사진&#10;&#10;자동 생성된 설명">
            <a:extLst>
              <a:ext uri="{FF2B5EF4-FFF2-40B4-BE49-F238E27FC236}">
                <a16:creationId xmlns:a16="http://schemas.microsoft.com/office/drawing/2014/main" id="{D14E3A1B-4841-41E4-AA0E-34095427C6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346" y="2784175"/>
            <a:ext cx="5595257" cy="237100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2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0B400480-7A6F-4D0E-ABD2-69AA2920E259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521550" y="1088740"/>
                <a:ext cx="8285900" cy="5040312"/>
              </a:xfrm>
            </p:spPr>
            <p:txBody>
              <a:bodyPr>
                <a:normAutofit/>
              </a:bodyPr>
              <a:lstStyle/>
              <a:p>
                <a:r>
                  <a:rPr lang="en-US" altLang="ko-KR" dirty="0">
                    <a:latin typeface="Consolas" panose="020B0609020204030204" pitchFamily="49" charset="0"/>
                  </a:rPr>
                  <a:t>vec3 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get_refraction_ray</a:t>
                </a:r>
                <a:r>
                  <a:rPr lang="en-US" altLang="ko-KR" dirty="0">
                    <a:latin typeface="Consolas" panose="020B0609020204030204" pitchFamily="49" charset="0"/>
                  </a:rPr>
                  <a:t>(vec3 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input_ray</a:t>
                </a:r>
                <a:r>
                  <a:rPr lang="en-US" altLang="ko-KR" dirty="0">
                    <a:latin typeface="Consolas" panose="020B0609020204030204" pitchFamily="49" charset="0"/>
                  </a:rPr>
                  <a:t>, 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HitData</a:t>
                </a:r>
                <a:r>
                  <a:rPr lang="en-US" altLang="ko-KR" dirty="0">
                    <a:latin typeface="Consolas" panose="020B0609020204030204" pitchFamily="49" charset="0"/>
                  </a:rPr>
                  <a:t> hit, Material m)</a:t>
                </a:r>
              </a:p>
              <a:p>
                <a:pPr lvl="1"/>
                <a:r>
                  <a:rPr lang="en-US" altLang="ko-KR" dirty="0"/>
                  <a:t>Calculate the refraction ray.</a:t>
                </a:r>
              </a:p>
              <a:p>
                <a:pPr lvl="1"/>
                <a:r>
                  <a:rPr lang="en-US" altLang="ko-KR" dirty="0"/>
                  <a:t>The returned vector must be normalized.</a:t>
                </a:r>
              </a:p>
              <a:p>
                <a:endParaRPr lang="en-US" altLang="ko-KR" dirty="0"/>
              </a:p>
              <a:p>
                <a:r>
                  <a:rPr lang="en-US" altLang="ko-KR" dirty="0"/>
                  <a:t>Snell’s Law</a:t>
                </a:r>
              </a:p>
              <a:p>
                <a:pPr lvl="1"/>
                <a:r>
                  <a:rPr lang="en-US" altLang="ko-KR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solidFill>
                              <a:srgbClr val="FF57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i="1">
                            <a:solidFill>
                              <a:srgbClr val="FF5700"/>
                            </a:solidFill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FF57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func>
                      <m:funcPr>
                        <m:ctrlPr>
                          <a:rPr lang="en-US" altLang="ko-KR" b="0" i="1" smtClean="0">
                            <a:solidFill>
                              <a:srgbClr val="FF570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 b="0" i="0" smtClean="0">
                            <a:solidFill>
                              <a:srgbClr val="FF5700"/>
                            </a:solidFill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sSub>
                          <m:sSubPr>
                            <m:ctrlPr>
                              <a:rPr lang="en-US" altLang="ko-KR" b="0" i="1" smtClean="0">
                                <a:solidFill>
                                  <a:srgbClr val="FF57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solidFill>
                                  <a:srgbClr val="FF57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altLang="ko-KR" b="0" i="1" smtClean="0">
                                <a:solidFill>
                                  <a:srgbClr val="FF5700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sub>
                        </m:sSub>
                      </m:e>
                    </m:func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b="0" i="1" smtClean="0">
                            <a:solidFill>
                              <a:srgbClr val="0249BB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0" i="1" smtClean="0">
                            <a:solidFill>
                              <a:srgbClr val="0249BB"/>
                            </a:solidFill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249BB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func>
                      <m:funcPr>
                        <m:ctrlPr>
                          <a:rPr lang="en-US" altLang="ko-KR" b="0" i="1" smtClean="0">
                            <a:solidFill>
                              <a:srgbClr val="0249BB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 b="0" i="0" smtClean="0">
                            <a:solidFill>
                              <a:srgbClr val="0249BB"/>
                            </a:solidFill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sSub>
                          <m:sSubPr>
                            <m:ctrlPr>
                              <a:rPr lang="en-US" altLang="ko-KR" b="0" i="1" smtClean="0">
                                <a:solidFill>
                                  <a:srgbClr val="0249BB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solidFill>
                                  <a:srgbClr val="0249BB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altLang="ko-KR" b="0" i="1" smtClean="0">
                                <a:solidFill>
                                  <a:srgbClr val="0249BB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func>
                  </m:oMath>
                </a14:m>
                <a:endParaRPr lang="en-US" altLang="ko-KR" dirty="0"/>
              </a:p>
              <a:p>
                <a:pPr lvl="1"/>
                <a14:m>
                  <m:oMath xmlns:m="http://schemas.openxmlformats.org/officeDocument/2006/math">
                    <m:r>
                      <a:rPr lang="ko-KR" altLang="en-US" i="1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altLang="ko-KR" dirty="0"/>
                  <a:t>: refractive index,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altLang="ko-KR" dirty="0"/>
                  <a:t>: angle between light ray and normal.</a:t>
                </a:r>
              </a:p>
              <a:p>
                <a:pPr lvl="1"/>
                <a:r>
                  <a:rPr lang="en-US" altLang="ko-KR" dirty="0"/>
                  <a:t>Refractive index of empty space is 1.</a:t>
                </a:r>
              </a:p>
              <a:p>
                <a:pPr marL="342900" lvl="1" indent="0">
                  <a:buNone/>
                </a:pPr>
                <a:endParaRPr lang="en-US" altLang="ko-KR" dirty="0"/>
              </a:p>
              <a:p>
                <a:pPr lvl="1"/>
                <a:r>
                  <a:rPr lang="en-US" altLang="ko-KR" dirty="0"/>
                  <a:t>Hint: Separate the ray into parallel and normal terms.</a:t>
                </a:r>
              </a:p>
              <a:p>
                <a:pPr lvl="1"/>
                <a:r>
                  <a:rPr lang="en-US" altLang="ko-KR" dirty="0"/>
                  <a:t>Note: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dirty="0"/>
                  <a:t> may not always be 1! (use 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hit.is_front</a:t>
                </a:r>
                <a:r>
                  <a:rPr lang="en-US" altLang="ko-KR" dirty="0"/>
                  <a:t>)</a:t>
                </a:r>
              </a:p>
              <a:p>
                <a:pPr marL="342900" lvl="1" indent="0">
                  <a:buNone/>
                </a:pPr>
                <a:endParaRPr lang="ko-KR" altLang="en-US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0B400480-7A6F-4D0E-ABD2-69AA2920E2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521550" y="1088740"/>
                <a:ext cx="8285900" cy="5040312"/>
              </a:xfrm>
              <a:blipFill>
                <a:blip r:embed="rId3"/>
                <a:stretch>
                  <a:fillRect l="-515" r="-176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3649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Times New Roman"/>
        <a:ea typeface="맑은 고딕"/>
        <a:cs typeface=""/>
      </a:majorFont>
      <a:minorFont>
        <a:latin typeface="Times New Roman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132F5308-C16B-475C-8D89-D4B83C42F809}" vid="{66A60C0B-2D91-4D9C-9076-78246A5FA2A7}"/>
    </a:ext>
  </a:extLst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54632B1E9ED6341A538302922200B32" ma:contentTypeVersion="9" ma:contentTypeDescription="새 문서를 만듭니다." ma:contentTypeScope="" ma:versionID="bc4de6e191d4206286db5973e485a4c1">
  <xsd:schema xmlns:xsd="http://www.w3.org/2001/XMLSchema" xmlns:xs="http://www.w3.org/2001/XMLSchema" xmlns:p="http://schemas.microsoft.com/office/2006/metadata/properties" xmlns:ns3="68f0efa0-1ed4-4e90-9211-2a78ccb05e85" xmlns:ns4="1bb132c5-2bc5-44a4-8c30-ffab3e38f05a" targetNamespace="http://schemas.microsoft.com/office/2006/metadata/properties" ma:root="true" ma:fieldsID="030c1adb9ce781f77c679bb8f581285a" ns3:_="" ns4:_="">
    <xsd:import namespace="68f0efa0-1ed4-4e90-9211-2a78ccb05e85"/>
    <xsd:import namespace="1bb132c5-2bc5-44a4-8c30-ffab3e38f05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f0efa0-1ed4-4e90-9211-2a78ccb05e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b132c5-2bc5-44a4-8c30-ffab3e38f05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F65662A-42D5-4B64-BA49-4EB0307218D0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customXml/itemProps2.xml><?xml version="1.0" encoding="utf-8"?>
<ds:datastoreItem xmlns:ds="http://schemas.openxmlformats.org/officeDocument/2006/customXml" ds:itemID="{B787B776-EB44-45F3-816B-7C9F121EAE43}">
  <ds:schemaRefs>
    <ds:schemaRef ds:uri="1bb132c5-2bc5-44a4-8c30-ffab3e38f05a"/>
    <ds:schemaRef ds:uri="68f0efa0-1ed4-4e90-9211-2a78ccb05e8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2BAB8B7-48DC-4925-95E1-82AA7F88A6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MediaLab (1)</Template>
  <TotalTime>1596</TotalTime>
  <Words>670</Words>
  <Application>Microsoft Office PowerPoint</Application>
  <PresentationFormat>화면 슬라이드 쇼(4:3)</PresentationFormat>
  <Paragraphs>116</Paragraphs>
  <Slides>18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맑은 고딕</vt:lpstr>
      <vt:lpstr>함초롬돋움</vt:lpstr>
      <vt:lpstr>Consolas</vt:lpstr>
      <vt:lpstr>Times New Roman</vt:lpstr>
      <vt:lpstr>Cambria Math</vt:lpstr>
      <vt:lpstr>Wingdings</vt:lpstr>
      <vt:lpstr>Arial</vt:lpstr>
      <vt:lpstr>Office 테마</vt:lpstr>
      <vt:lpstr>Homework 3</vt:lpstr>
      <vt:lpstr>Goal</vt:lpstr>
      <vt:lpstr>Visual Studio</vt:lpstr>
      <vt:lpstr>Visual Studio</vt:lpstr>
      <vt:lpstr>Ray Tracing</vt:lpstr>
      <vt:lpstr>Problems</vt:lpstr>
      <vt:lpstr>Problem 1</vt:lpstr>
      <vt:lpstr>Problem 1</vt:lpstr>
      <vt:lpstr>Problem 2</vt:lpstr>
      <vt:lpstr>Problem 2</vt:lpstr>
      <vt:lpstr>Problem 3</vt:lpstr>
      <vt:lpstr>Problem 3</vt:lpstr>
      <vt:lpstr>Problem 4</vt:lpstr>
      <vt:lpstr>Problem 4</vt:lpstr>
      <vt:lpstr>Result</vt:lpstr>
      <vt:lpstr>struct HitData</vt:lpstr>
      <vt:lpstr>struct material</vt:lpstr>
      <vt:lpstr>Submission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Kevin Yu</dc:creator>
  <cp:lastModifiedBy>dlwogus1223@korea.edu</cp:lastModifiedBy>
  <cp:revision>96</cp:revision>
  <cp:lastPrinted>2014-10-15T06:18:18Z</cp:lastPrinted>
  <dcterms:created xsi:type="dcterms:W3CDTF">2016-09-11T06:46:54Z</dcterms:created>
  <dcterms:modified xsi:type="dcterms:W3CDTF">2022-05-30T00:53:27Z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0x010100254632B1E9ED6341A538302922200B32</vt:lpwstr>
  </property>
</Properties>
</file>